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Inter" panose="020B0604020202020204" charset="0"/>
      <p:regular r:id="rId26"/>
    </p:embeddedFont>
    <p:embeddedFont>
      <p:font typeface="Inter Bold" panose="020B0604020202020204" charset="0"/>
      <p:regular r:id="rId27"/>
    </p:embeddedFont>
    <p:embeddedFont>
      <p:font typeface="Londrina Solid Heavy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4191946">
            <a:off x="-34796" y="7771024"/>
            <a:ext cx="3465655" cy="3207306"/>
          </a:xfrm>
          <a:custGeom>
            <a:avLst/>
            <a:gdLst/>
            <a:ahLst/>
            <a:cxnLst/>
            <a:rect l="l" t="t" r="r" b="b"/>
            <a:pathLst>
              <a:path w="3465655" h="3207306">
                <a:moveTo>
                  <a:pt x="0" y="0"/>
                </a:moveTo>
                <a:lnTo>
                  <a:pt x="3465655" y="0"/>
                </a:lnTo>
                <a:lnTo>
                  <a:pt x="3465655" y="3207306"/>
                </a:lnTo>
                <a:lnTo>
                  <a:pt x="0" y="3207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370488" y="3315248"/>
            <a:ext cx="893799" cy="893799"/>
          </a:xfrm>
          <a:custGeom>
            <a:avLst/>
            <a:gdLst/>
            <a:ahLst/>
            <a:cxnLst/>
            <a:rect l="l" t="t" r="r" b="b"/>
            <a:pathLst>
              <a:path w="893799" h="893799">
                <a:moveTo>
                  <a:pt x="0" y="0"/>
                </a:moveTo>
                <a:lnTo>
                  <a:pt x="893799" y="0"/>
                </a:lnTo>
                <a:lnTo>
                  <a:pt x="893799" y="893799"/>
                </a:lnTo>
                <a:lnTo>
                  <a:pt x="0" y="8937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078539" y="3895955"/>
            <a:ext cx="759992" cy="759992"/>
          </a:xfrm>
          <a:custGeom>
            <a:avLst/>
            <a:gdLst/>
            <a:ahLst/>
            <a:cxnLst/>
            <a:rect l="l" t="t" r="r" b="b"/>
            <a:pathLst>
              <a:path w="759992" h="759992">
                <a:moveTo>
                  <a:pt x="0" y="0"/>
                </a:moveTo>
                <a:lnTo>
                  <a:pt x="759992" y="0"/>
                </a:lnTo>
                <a:lnTo>
                  <a:pt x="759992" y="759992"/>
                </a:lnTo>
                <a:lnTo>
                  <a:pt x="0" y="759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264496" y="8223275"/>
            <a:ext cx="1631053" cy="1644626"/>
          </a:xfrm>
          <a:custGeom>
            <a:avLst/>
            <a:gdLst/>
            <a:ahLst/>
            <a:cxnLst/>
            <a:rect l="l" t="t" r="r" b="b"/>
            <a:pathLst>
              <a:path w="2136974" h="2136974">
                <a:moveTo>
                  <a:pt x="0" y="0"/>
                </a:moveTo>
                <a:lnTo>
                  <a:pt x="2136974" y="0"/>
                </a:lnTo>
                <a:lnTo>
                  <a:pt x="2136974" y="2136974"/>
                </a:lnTo>
                <a:lnTo>
                  <a:pt x="0" y="21369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89864" y="3771912"/>
            <a:ext cx="7327649" cy="164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49"/>
              </a:lnSpc>
            </a:pPr>
            <a:r>
              <a:rPr lang="en-US" sz="12499" b="1" dirty="0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DACKY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47800" y="5143500"/>
            <a:ext cx="8454670" cy="181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 spc="392" dirty="0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PRESENTADO POR: VICTORIA VIELMA</a:t>
            </a:r>
          </a:p>
          <a:p>
            <a:pPr algn="l">
              <a:lnSpc>
                <a:spcPts val="3640"/>
              </a:lnSpc>
            </a:pPr>
            <a:r>
              <a:rPr lang="en-US" sz="2600" b="1" spc="392" dirty="0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ANALISIS Y DESARROLLO DE SOFTWARE</a:t>
            </a:r>
          </a:p>
          <a:p>
            <a:pPr algn="l">
              <a:lnSpc>
                <a:spcPts val="3640"/>
              </a:lnSpc>
            </a:pPr>
            <a:r>
              <a:rPr lang="en-US" sz="2600" b="1" spc="392" dirty="0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INSTRUCTOR: GUILLERMO BURGOS</a:t>
            </a:r>
          </a:p>
          <a:p>
            <a:pPr algn="l">
              <a:lnSpc>
                <a:spcPts val="3640"/>
              </a:lnSpc>
            </a:pPr>
            <a:r>
              <a:rPr lang="en-US" sz="2600" b="1" spc="392" dirty="0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FECHA: 21 ABRIL 2025</a:t>
            </a:r>
          </a:p>
        </p:txBody>
      </p:sp>
      <p:sp>
        <p:nvSpPr>
          <p:cNvPr id="14" name="Freeform 14"/>
          <p:cNvSpPr/>
          <p:nvPr/>
        </p:nvSpPr>
        <p:spPr>
          <a:xfrm>
            <a:off x="512965" y="8194850"/>
            <a:ext cx="6677363" cy="1622537"/>
          </a:xfrm>
          <a:custGeom>
            <a:avLst/>
            <a:gdLst/>
            <a:ahLst/>
            <a:cxnLst/>
            <a:rect l="l" t="t" r="r" b="b"/>
            <a:pathLst>
              <a:path w="6677363" h="1622537">
                <a:moveTo>
                  <a:pt x="0" y="0"/>
                </a:moveTo>
                <a:lnTo>
                  <a:pt x="6677363" y="0"/>
                </a:lnTo>
                <a:lnTo>
                  <a:pt x="6677363" y="1622537"/>
                </a:lnTo>
                <a:lnTo>
                  <a:pt x="0" y="16225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AB02FE7-796B-85DA-8D6C-D424DF8079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8BD127C1-6EBD-5D75-35DF-D68B7A89C3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747" y="277077"/>
            <a:ext cx="2228109" cy="11293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532188" y="3447869"/>
            <a:ext cx="11881540" cy="401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9"/>
              </a:lnSpc>
            </a:pPr>
            <a:r>
              <a:rPr lang="en-US" sz="11499" b="1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DIAGRAMA ENTIDAD RELACION</a:t>
            </a:r>
          </a:p>
        </p:txBody>
      </p:sp>
      <p:sp>
        <p:nvSpPr>
          <p:cNvPr id="8" name="Freeform 8"/>
          <p:cNvSpPr/>
          <p:nvPr/>
        </p:nvSpPr>
        <p:spPr>
          <a:xfrm>
            <a:off x="15705619" y="7704619"/>
            <a:ext cx="1553681" cy="1553681"/>
          </a:xfrm>
          <a:custGeom>
            <a:avLst/>
            <a:gdLst/>
            <a:ahLst/>
            <a:cxnLst/>
            <a:rect l="l" t="t" r="r" b="b"/>
            <a:pathLst>
              <a:path w="1553681" h="1553681">
                <a:moveTo>
                  <a:pt x="0" y="0"/>
                </a:moveTo>
                <a:lnTo>
                  <a:pt x="1553681" y="0"/>
                </a:lnTo>
                <a:lnTo>
                  <a:pt x="1553681" y="1553681"/>
                </a:lnTo>
                <a:lnTo>
                  <a:pt x="0" y="1553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E591BA5-688C-BF2C-3F4D-B741637C7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CE1CB63B-3533-EB98-E181-29F3C770AB23}"/>
              </a:ext>
            </a:extLst>
          </p:cNvPr>
          <p:cNvCxnSpPr>
            <a:cxnSpLocks/>
          </p:cNvCxnSpPr>
          <p:nvPr/>
        </p:nvCxnSpPr>
        <p:spPr>
          <a:xfrm>
            <a:off x="1532188" y="7395276"/>
            <a:ext cx="6991172" cy="0"/>
          </a:xfrm>
          <a:prstGeom prst="line">
            <a:avLst/>
          </a:prstGeom>
          <a:ln w="127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6838" y="10834"/>
            <a:ext cx="14052877" cy="10276166"/>
          </a:xfrm>
          <a:custGeom>
            <a:avLst/>
            <a:gdLst/>
            <a:ahLst/>
            <a:cxnLst/>
            <a:rect l="l" t="t" r="r" b="b"/>
            <a:pathLst>
              <a:path w="14052877" h="10276166">
                <a:moveTo>
                  <a:pt x="0" y="0"/>
                </a:moveTo>
                <a:lnTo>
                  <a:pt x="14052877" y="0"/>
                </a:lnTo>
                <a:lnTo>
                  <a:pt x="14052877" y="10276166"/>
                </a:lnTo>
                <a:lnTo>
                  <a:pt x="0" y="10276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139414" y="654392"/>
            <a:ext cx="1399352" cy="1368529"/>
          </a:xfrm>
          <a:custGeom>
            <a:avLst/>
            <a:gdLst/>
            <a:ahLst/>
            <a:cxnLst/>
            <a:rect l="l" t="t" r="r" b="b"/>
            <a:pathLst>
              <a:path w="1399352" h="1368529">
                <a:moveTo>
                  <a:pt x="0" y="0"/>
                </a:moveTo>
                <a:lnTo>
                  <a:pt x="1399352" y="0"/>
                </a:lnTo>
                <a:lnTo>
                  <a:pt x="1399352" y="1368529"/>
                </a:lnTo>
                <a:lnTo>
                  <a:pt x="0" y="13685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95B7CAF-2831-1770-FEAD-6FF76C5C3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537321" y="3255800"/>
            <a:ext cx="9993792" cy="401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9"/>
              </a:lnSpc>
            </a:pPr>
            <a:r>
              <a:rPr lang="en-US" sz="11499" b="1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MODELO RELACIONAL</a:t>
            </a:r>
          </a:p>
        </p:txBody>
      </p:sp>
      <p:sp>
        <p:nvSpPr>
          <p:cNvPr id="8" name="Freeform 8"/>
          <p:cNvSpPr/>
          <p:nvPr/>
        </p:nvSpPr>
        <p:spPr>
          <a:xfrm>
            <a:off x="15705619" y="7704619"/>
            <a:ext cx="1553681" cy="1553681"/>
          </a:xfrm>
          <a:custGeom>
            <a:avLst/>
            <a:gdLst/>
            <a:ahLst/>
            <a:cxnLst/>
            <a:rect l="l" t="t" r="r" b="b"/>
            <a:pathLst>
              <a:path w="1553681" h="1553681">
                <a:moveTo>
                  <a:pt x="0" y="0"/>
                </a:moveTo>
                <a:lnTo>
                  <a:pt x="1553681" y="0"/>
                </a:lnTo>
                <a:lnTo>
                  <a:pt x="1553681" y="1553681"/>
                </a:lnTo>
                <a:lnTo>
                  <a:pt x="0" y="1553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AE62B64-8289-9E86-CC58-0F39DF5F5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80B35B5-B61F-682F-C572-2932D5B743EF}"/>
              </a:ext>
            </a:extLst>
          </p:cNvPr>
          <p:cNvCxnSpPr>
            <a:cxnSpLocks/>
          </p:cNvCxnSpPr>
          <p:nvPr/>
        </p:nvCxnSpPr>
        <p:spPr>
          <a:xfrm>
            <a:off x="1219200" y="7269016"/>
            <a:ext cx="6991172" cy="0"/>
          </a:xfrm>
          <a:prstGeom prst="line">
            <a:avLst/>
          </a:prstGeom>
          <a:ln w="127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2137" y="296593"/>
            <a:ext cx="15603726" cy="9693815"/>
          </a:xfrm>
          <a:custGeom>
            <a:avLst/>
            <a:gdLst/>
            <a:ahLst/>
            <a:cxnLst/>
            <a:rect l="l" t="t" r="r" b="b"/>
            <a:pathLst>
              <a:path w="15603726" h="9693815">
                <a:moveTo>
                  <a:pt x="0" y="0"/>
                </a:moveTo>
                <a:lnTo>
                  <a:pt x="15603726" y="0"/>
                </a:lnTo>
                <a:lnTo>
                  <a:pt x="15603726" y="9693814"/>
                </a:lnTo>
                <a:lnTo>
                  <a:pt x="0" y="96938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AD05765-FD1F-975C-0594-22ABC7CDF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473" y="4838657"/>
            <a:ext cx="743054" cy="60968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FDA1AF8-B53B-1D72-69EF-0B65E90F9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537321" y="3255800"/>
            <a:ext cx="9993792" cy="401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9"/>
              </a:lnSpc>
            </a:pPr>
            <a:r>
              <a:rPr lang="en-US" sz="11499" b="1" dirty="0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DIAGRAMA DE CASOS DE USOS</a:t>
            </a:r>
          </a:p>
        </p:txBody>
      </p:sp>
      <p:sp>
        <p:nvSpPr>
          <p:cNvPr id="8" name="Freeform 8"/>
          <p:cNvSpPr/>
          <p:nvPr/>
        </p:nvSpPr>
        <p:spPr>
          <a:xfrm>
            <a:off x="15705619" y="7704619"/>
            <a:ext cx="1553681" cy="1553681"/>
          </a:xfrm>
          <a:custGeom>
            <a:avLst/>
            <a:gdLst/>
            <a:ahLst/>
            <a:cxnLst/>
            <a:rect l="l" t="t" r="r" b="b"/>
            <a:pathLst>
              <a:path w="1553681" h="1553681">
                <a:moveTo>
                  <a:pt x="0" y="0"/>
                </a:moveTo>
                <a:lnTo>
                  <a:pt x="1553681" y="0"/>
                </a:lnTo>
                <a:lnTo>
                  <a:pt x="1553681" y="1553681"/>
                </a:lnTo>
                <a:lnTo>
                  <a:pt x="0" y="1553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3FD5315-CD1A-4756-1317-EE8860B82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E1A2891-66BB-1983-FA35-1F0A334B794E}"/>
              </a:ext>
            </a:extLst>
          </p:cNvPr>
          <p:cNvCxnSpPr>
            <a:cxnSpLocks/>
          </p:cNvCxnSpPr>
          <p:nvPr/>
        </p:nvCxnSpPr>
        <p:spPr>
          <a:xfrm>
            <a:off x="1219200" y="7269016"/>
            <a:ext cx="6991172" cy="0"/>
          </a:xfrm>
          <a:prstGeom prst="line">
            <a:avLst/>
          </a:prstGeom>
          <a:ln w="127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EA09B30-D5EA-945E-C224-4A9E1D8BF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34" y="1338656"/>
            <a:ext cx="15773400" cy="82108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942ECCE-0AED-7CBA-C968-D499609EF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511967" y="4041767"/>
            <a:ext cx="9993792" cy="1974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9"/>
              </a:lnSpc>
            </a:pPr>
            <a:r>
              <a:rPr lang="en-US" sz="11499" b="1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SCRIPT SQL</a:t>
            </a:r>
          </a:p>
        </p:txBody>
      </p:sp>
      <p:sp>
        <p:nvSpPr>
          <p:cNvPr id="8" name="Freeform 8"/>
          <p:cNvSpPr/>
          <p:nvPr/>
        </p:nvSpPr>
        <p:spPr>
          <a:xfrm>
            <a:off x="15705619" y="7704619"/>
            <a:ext cx="1553681" cy="1553681"/>
          </a:xfrm>
          <a:custGeom>
            <a:avLst/>
            <a:gdLst/>
            <a:ahLst/>
            <a:cxnLst/>
            <a:rect l="l" t="t" r="r" b="b"/>
            <a:pathLst>
              <a:path w="1553681" h="1553681">
                <a:moveTo>
                  <a:pt x="0" y="0"/>
                </a:moveTo>
                <a:lnTo>
                  <a:pt x="1553681" y="0"/>
                </a:lnTo>
                <a:lnTo>
                  <a:pt x="1553681" y="1553681"/>
                </a:lnTo>
                <a:lnTo>
                  <a:pt x="0" y="1553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FE24CFF-77F1-7C18-0C7E-98BCBAC76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C506C095-F017-C181-593D-FE25C12135AC}"/>
              </a:ext>
            </a:extLst>
          </p:cNvPr>
          <p:cNvCxnSpPr>
            <a:cxnSpLocks/>
          </p:cNvCxnSpPr>
          <p:nvPr/>
        </p:nvCxnSpPr>
        <p:spPr>
          <a:xfrm>
            <a:off x="1219200" y="5829300"/>
            <a:ext cx="6991172" cy="0"/>
          </a:xfrm>
          <a:prstGeom prst="line">
            <a:avLst/>
          </a:prstGeom>
          <a:ln w="127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28700" y="3302407"/>
            <a:ext cx="7613097" cy="5955893"/>
          </a:xfrm>
          <a:custGeom>
            <a:avLst/>
            <a:gdLst/>
            <a:ahLst/>
            <a:cxnLst/>
            <a:rect l="l" t="t" r="r" b="b"/>
            <a:pathLst>
              <a:path w="7613097" h="5955893">
                <a:moveTo>
                  <a:pt x="0" y="0"/>
                </a:moveTo>
                <a:lnTo>
                  <a:pt x="7613097" y="0"/>
                </a:lnTo>
                <a:lnTo>
                  <a:pt x="7613097" y="5955893"/>
                </a:lnTo>
                <a:lnTo>
                  <a:pt x="0" y="59558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838200"/>
            <a:ext cx="12267347" cy="1658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62"/>
              </a:lnSpc>
            </a:pPr>
            <a:r>
              <a:rPr lang="en-US" sz="9687" b="1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EVIDENCIA Y DESCRIPCION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46830" y="3537154"/>
            <a:ext cx="7294969" cy="544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La base de datos está diseñada para gestionar información relacionada con una aplicación de rastreo GPS para mascotas. Incluye los siguientes módulos principales:</a:t>
            </a:r>
          </a:p>
          <a:p>
            <a:pPr marL="647702" lvl="1" indent="-323851" algn="l">
              <a:lnSpc>
                <a:spcPts val="3900"/>
              </a:lnSpc>
              <a:buAutoNum type="arabicPeriod"/>
            </a:pPr>
            <a:r>
              <a:rPr lang="en-US" sz="3000" b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Usuarios y Perfiles:</a:t>
            </a:r>
          </a:p>
          <a:p>
            <a:pPr marL="647702" lvl="1" indent="-323851" algn="l">
              <a:lnSpc>
                <a:spcPts val="3900"/>
              </a:lnSpc>
              <a:buAutoNum type="arabicPeriod"/>
            </a:pPr>
            <a:r>
              <a:rPr lang="en-US" sz="3000" b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Mascotas:</a:t>
            </a:r>
          </a:p>
          <a:p>
            <a:pPr marL="647702" lvl="1" indent="-323851" algn="l">
              <a:lnSpc>
                <a:spcPts val="3900"/>
              </a:lnSpc>
              <a:buAutoNum type="arabicPeriod"/>
            </a:pPr>
            <a:r>
              <a:rPr lang="en-US" sz="3000" b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Vacunas:</a:t>
            </a:r>
          </a:p>
          <a:p>
            <a:pPr marL="647702" lvl="1" indent="-323851" algn="l">
              <a:lnSpc>
                <a:spcPts val="3900"/>
              </a:lnSpc>
              <a:buAutoNum type="arabicPeriod"/>
            </a:pPr>
            <a:r>
              <a:rPr lang="en-US" sz="3000" b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Razas:</a:t>
            </a:r>
          </a:p>
          <a:p>
            <a:pPr marL="647702" lvl="1" indent="-323851" algn="l">
              <a:lnSpc>
                <a:spcPts val="3900"/>
              </a:lnSpc>
              <a:buAutoNum type="arabicPeriod"/>
            </a:pPr>
            <a:r>
              <a:rPr lang="en-US" sz="3000" b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Dispositivos GPS:</a:t>
            </a:r>
          </a:p>
          <a:p>
            <a:pPr algn="l">
              <a:lnSpc>
                <a:spcPts val="3900"/>
              </a:lnSpc>
            </a:pPr>
            <a:endParaRPr lang="en-US" sz="3000" b="1">
              <a:solidFill>
                <a:srgbClr val="11120D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2F1F430-2123-1638-0EC3-6C3D46BD4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537321" y="3255800"/>
            <a:ext cx="9993792" cy="401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9"/>
              </a:lnSpc>
            </a:pPr>
            <a:r>
              <a:rPr lang="en-US" sz="11499" b="1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PROTOTIPO DE LA APLICACION</a:t>
            </a:r>
          </a:p>
        </p:txBody>
      </p:sp>
      <p:sp>
        <p:nvSpPr>
          <p:cNvPr id="8" name="Freeform 8"/>
          <p:cNvSpPr/>
          <p:nvPr/>
        </p:nvSpPr>
        <p:spPr>
          <a:xfrm>
            <a:off x="15705619" y="7704619"/>
            <a:ext cx="1553681" cy="1553681"/>
          </a:xfrm>
          <a:custGeom>
            <a:avLst/>
            <a:gdLst/>
            <a:ahLst/>
            <a:cxnLst/>
            <a:rect l="l" t="t" r="r" b="b"/>
            <a:pathLst>
              <a:path w="1553681" h="1553681">
                <a:moveTo>
                  <a:pt x="0" y="0"/>
                </a:moveTo>
                <a:lnTo>
                  <a:pt x="1553681" y="0"/>
                </a:lnTo>
                <a:lnTo>
                  <a:pt x="1553681" y="1553681"/>
                </a:lnTo>
                <a:lnTo>
                  <a:pt x="0" y="1553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82D3EB1-2B7F-7C61-1AB9-25EEA6C31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E67A826-6D3D-54BF-DC1B-7AA0148CACCC}"/>
              </a:ext>
            </a:extLst>
          </p:cNvPr>
          <p:cNvCxnSpPr>
            <a:cxnSpLocks/>
          </p:cNvCxnSpPr>
          <p:nvPr/>
        </p:nvCxnSpPr>
        <p:spPr>
          <a:xfrm>
            <a:off x="1219200" y="7269016"/>
            <a:ext cx="6991172" cy="0"/>
          </a:xfrm>
          <a:prstGeom prst="line">
            <a:avLst/>
          </a:prstGeom>
          <a:ln w="127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4302359" y="5599036"/>
            <a:ext cx="893799" cy="893799"/>
          </a:xfrm>
          <a:custGeom>
            <a:avLst/>
            <a:gdLst/>
            <a:ahLst/>
            <a:cxnLst/>
            <a:rect l="l" t="t" r="r" b="b"/>
            <a:pathLst>
              <a:path w="893799" h="893799">
                <a:moveTo>
                  <a:pt x="0" y="0"/>
                </a:moveTo>
                <a:lnTo>
                  <a:pt x="893799" y="0"/>
                </a:lnTo>
                <a:lnTo>
                  <a:pt x="893799" y="893800"/>
                </a:lnTo>
                <a:lnTo>
                  <a:pt x="0" y="893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882167">
            <a:off x="16652847" y="6272657"/>
            <a:ext cx="766538" cy="766538"/>
          </a:xfrm>
          <a:custGeom>
            <a:avLst/>
            <a:gdLst/>
            <a:ahLst/>
            <a:cxnLst/>
            <a:rect l="l" t="t" r="r" b="b"/>
            <a:pathLst>
              <a:path w="766538" h="766538">
                <a:moveTo>
                  <a:pt x="0" y="0"/>
                </a:moveTo>
                <a:lnTo>
                  <a:pt x="766537" y="0"/>
                </a:lnTo>
                <a:lnTo>
                  <a:pt x="766537" y="766537"/>
                </a:lnTo>
                <a:lnTo>
                  <a:pt x="0" y="766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648766" y="2901342"/>
            <a:ext cx="2940093" cy="6356958"/>
          </a:xfrm>
          <a:custGeom>
            <a:avLst/>
            <a:gdLst/>
            <a:ahLst/>
            <a:cxnLst/>
            <a:rect l="l" t="t" r="r" b="b"/>
            <a:pathLst>
              <a:path w="2940093" h="6356958">
                <a:moveTo>
                  <a:pt x="0" y="0"/>
                </a:moveTo>
                <a:lnTo>
                  <a:pt x="2940093" y="0"/>
                </a:lnTo>
                <a:lnTo>
                  <a:pt x="294009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256065" y="2901342"/>
            <a:ext cx="2940093" cy="6356958"/>
          </a:xfrm>
          <a:custGeom>
            <a:avLst/>
            <a:gdLst/>
            <a:ahLst/>
            <a:cxnLst/>
            <a:rect l="l" t="t" r="r" b="b"/>
            <a:pathLst>
              <a:path w="2940093" h="6356958">
                <a:moveTo>
                  <a:pt x="0" y="0"/>
                </a:moveTo>
                <a:lnTo>
                  <a:pt x="2940093" y="0"/>
                </a:lnTo>
                <a:lnTo>
                  <a:pt x="294009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724854" y="2967156"/>
            <a:ext cx="2940093" cy="6356958"/>
          </a:xfrm>
          <a:custGeom>
            <a:avLst/>
            <a:gdLst/>
            <a:ahLst/>
            <a:cxnLst/>
            <a:rect l="l" t="t" r="r" b="b"/>
            <a:pathLst>
              <a:path w="2940093" h="6356958">
                <a:moveTo>
                  <a:pt x="0" y="0"/>
                </a:moveTo>
                <a:lnTo>
                  <a:pt x="2940093" y="0"/>
                </a:lnTo>
                <a:lnTo>
                  <a:pt x="294009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786221"/>
            <a:ext cx="12030366" cy="1658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62"/>
              </a:lnSpc>
            </a:pPr>
            <a:r>
              <a:rPr lang="en-US" sz="9687" b="1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IMAGENES DEL PROTOTIPO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4F0DB6A-4CAA-759F-3A83-13987A24C4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765505" y="3022592"/>
            <a:ext cx="9993792" cy="401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9"/>
              </a:lnSpc>
            </a:pPr>
            <a:r>
              <a:rPr lang="en-US" sz="11499" b="1" dirty="0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PLANTEAMIENTO DEL PROBLEMA</a:t>
            </a:r>
          </a:p>
        </p:txBody>
      </p:sp>
      <p:sp>
        <p:nvSpPr>
          <p:cNvPr id="8" name="Freeform 8"/>
          <p:cNvSpPr/>
          <p:nvPr/>
        </p:nvSpPr>
        <p:spPr>
          <a:xfrm>
            <a:off x="15705619" y="7704619"/>
            <a:ext cx="1553681" cy="1553681"/>
          </a:xfrm>
          <a:custGeom>
            <a:avLst/>
            <a:gdLst/>
            <a:ahLst/>
            <a:cxnLst/>
            <a:rect l="l" t="t" r="r" b="b"/>
            <a:pathLst>
              <a:path w="1553681" h="1553681">
                <a:moveTo>
                  <a:pt x="0" y="0"/>
                </a:moveTo>
                <a:lnTo>
                  <a:pt x="1553681" y="0"/>
                </a:lnTo>
                <a:lnTo>
                  <a:pt x="1553681" y="1553681"/>
                </a:lnTo>
                <a:lnTo>
                  <a:pt x="0" y="1553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FEA3305-D46F-FDDC-9F93-1D3A7215A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537321" y="3255800"/>
            <a:ext cx="9993792" cy="401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9"/>
              </a:lnSpc>
            </a:pPr>
            <a:r>
              <a:rPr lang="en-US" sz="11499" b="1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PROTOTIPO DE LA PAGINA</a:t>
            </a:r>
          </a:p>
        </p:txBody>
      </p:sp>
      <p:sp>
        <p:nvSpPr>
          <p:cNvPr id="8" name="Freeform 8"/>
          <p:cNvSpPr/>
          <p:nvPr/>
        </p:nvSpPr>
        <p:spPr>
          <a:xfrm>
            <a:off x="15705619" y="7704619"/>
            <a:ext cx="1553681" cy="1553681"/>
          </a:xfrm>
          <a:custGeom>
            <a:avLst/>
            <a:gdLst/>
            <a:ahLst/>
            <a:cxnLst/>
            <a:rect l="l" t="t" r="r" b="b"/>
            <a:pathLst>
              <a:path w="1553681" h="1553681">
                <a:moveTo>
                  <a:pt x="0" y="0"/>
                </a:moveTo>
                <a:lnTo>
                  <a:pt x="1553681" y="0"/>
                </a:lnTo>
                <a:lnTo>
                  <a:pt x="1553681" y="1553681"/>
                </a:lnTo>
                <a:lnTo>
                  <a:pt x="0" y="1553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378A907-1BA0-98FE-7E12-FA10B5CF0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473" y="4838657"/>
            <a:ext cx="743054" cy="60968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A04F216-4CB3-4569-F170-EE061AF02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C67E20F-9648-A3F8-BC8E-1CDFF92D0080}"/>
              </a:ext>
            </a:extLst>
          </p:cNvPr>
          <p:cNvCxnSpPr>
            <a:cxnSpLocks/>
          </p:cNvCxnSpPr>
          <p:nvPr/>
        </p:nvCxnSpPr>
        <p:spPr>
          <a:xfrm>
            <a:off x="1219200" y="7269016"/>
            <a:ext cx="6991172" cy="0"/>
          </a:xfrm>
          <a:prstGeom prst="line">
            <a:avLst/>
          </a:prstGeom>
          <a:ln w="127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4302359" y="5599036"/>
            <a:ext cx="893799" cy="893799"/>
          </a:xfrm>
          <a:custGeom>
            <a:avLst/>
            <a:gdLst/>
            <a:ahLst/>
            <a:cxnLst/>
            <a:rect l="l" t="t" r="r" b="b"/>
            <a:pathLst>
              <a:path w="893799" h="893799">
                <a:moveTo>
                  <a:pt x="0" y="0"/>
                </a:moveTo>
                <a:lnTo>
                  <a:pt x="893799" y="0"/>
                </a:lnTo>
                <a:lnTo>
                  <a:pt x="893799" y="893800"/>
                </a:lnTo>
                <a:lnTo>
                  <a:pt x="0" y="893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882167">
            <a:off x="16652847" y="6272657"/>
            <a:ext cx="766538" cy="766538"/>
          </a:xfrm>
          <a:custGeom>
            <a:avLst/>
            <a:gdLst/>
            <a:ahLst/>
            <a:cxnLst/>
            <a:rect l="l" t="t" r="r" b="b"/>
            <a:pathLst>
              <a:path w="766538" h="766538">
                <a:moveTo>
                  <a:pt x="0" y="0"/>
                </a:moveTo>
                <a:lnTo>
                  <a:pt x="766537" y="0"/>
                </a:lnTo>
                <a:lnTo>
                  <a:pt x="766537" y="766537"/>
                </a:lnTo>
                <a:lnTo>
                  <a:pt x="0" y="766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413158" y="2948602"/>
            <a:ext cx="13765929" cy="6194668"/>
          </a:xfrm>
          <a:custGeom>
            <a:avLst/>
            <a:gdLst/>
            <a:ahLst/>
            <a:cxnLst/>
            <a:rect l="l" t="t" r="r" b="b"/>
            <a:pathLst>
              <a:path w="13765929" h="6194668">
                <a:moveTo>
                  <a:pt x="0" y="0"/>
                </a:moveTo>
                <a:lnTo>
                  <a:pt x="13765929" y="0"/>
                </a:lnTo>
                <a:lnTo>
                  <a:pt x="13765929" y="6194668"/>
                </a:lnTo>
                <a:lnTo>
                  <a:pt x="0" y="61946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786221"/>
            <a:ext cx="12030366" cy="1658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62"/>
              </a:lnSpc>
            </a:pPr>
            <a:r>
              <a:rPr lang="en-US" sz="9687" b="1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IMAGENES DEL PROTOTIPO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A910C4A-97A5-F37E-6789-20D5120857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2473" y="4838657"/>
            <a:ext cx="743054" cy="60968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9E628E5-03D3-32AF-794B-4F0A73AF5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4302359" y="5599036"/>
            <a:ext cx="893799" cy="893799"/>
          </a:xfrm>
          <a:custGeom>
            <a:avLst/>
            <a:gdLst/>
            <a:ahLst/>
            <a:cxnLst/>
            <a:rect l="l" t="t" r="r" b="b"/>
            <a:pathLst>
              <a:path w="893799" h="893799">
                <a:moveTo>
                  <a:pt x="0" y="0"/>
                </a:moveTo>
                <a:lnTo>
                  <a:pt x="893799" y="0"/>
                </a:lnTo>
                <a:lnTo>
                  <a:pt x="893799" y="893800"/>
                </a:lnTo>
                <a:lnTo>
                  <a:pt x="0" y="893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882167">
            <a:off x="16652847" y="6272657"/>
            <a:ext cx="766538" cy="766538"/>
          </a:xfrm>
          <a:custGeom>
            <a:avLst/>
            <a:gdLst/>
            <a:ahLst/>
            <a:cxnLst/>
            <a:rect l="l" t="t" r="r" b="b"/>
            <a:pathLst>
              <a:path w="766538" h="766538">
                <a:moveTo>
                  <a:pt x="0" y="0"/>
                </a:moveTo>
                <a:lnTo>
                  <a:pt x="766537" y="0"/>
                </a:lnTo>
                <a:lnTo>
                  <a:pt x="766537" y="766537"/>
                </a:lnTo>
                <a:lnTo>
                  <a:pt x="0" y="766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36815" y="2635506"/>
            <a:ext cx="15414371" cy="6820859"/>
          </a:xfrm>
          <a:custGeom>
            <a:avLst/>
            <a:gdLst/>
            <a:ahLst/>
            <a:cxnLst/>
            <a:rect l="l" t="t" r="r" b="b"/>
            <a:pathLst>
              <a:path w="15414371" h="6820859">
                <a:moveTo>
                  <a:pt x="0" y="0"/>
                </a:moveTo>
                <a:lnTo>
                  <a:pt x="15414370" y="0"/>
                </a:lnTo>
                <a:lnTo>
                  <a:pt x="15414370" y="6820860"/>
                </a:lnTo>
                <a:lnTo>
                  <a:pt x="0" y="68208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786221"/>
            <a:ext cx="12030366" cy="1658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62"/>
              </a:lnSpc>
            </a:pPr>
            <a:r>
              <a:rPr lang="en-US" sz="9687" b="1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IMAGENES DEL PROTOTIPO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137224A-AA6A-7260-7B4E-3BC02F7A43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2473" y="4838657"/>
            <a:ext cx="743054" cy="60968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2B521A8-6A12-1D11-50FA-E730D20B1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74435" y="3419341"/>
            <a:ext cx="19441419" cy="3841972"/>
            <a:chOff x="0" y="0"/>
            <a:chExt cx="5120374" cy="10118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20374" cy="1011877"/>
            </a:xfrm>
            <a:custGeom>
              <a:avLst/>
              <a:gdLst/>
              <a:ahLst/>
              <a:cxnLst/>
              <a:rect l="l" t="t" r="r" b="b"/>
              <a:pathLst>
                <a:path w="5120374" h="1011877">
                  <a:moveTo>
                    <a:pt x="0" y="0"/>
                  </a:moveTo>
                  <a:lnTo>
                    <a:pt x="5120374" y="0"/>
                  </a:lnTo>
                  <a:lnTo>
                    <a:pt x="5120374" y="1011877"/>
                  </a:lnTo>
                  <a:lnTo>
                    <a:pt x="0" y="1011877"/>
                  </a:lnTo>
                  <a:close/>
                </a:path>
              </a:pathLst>
            </a:custGeom>
            <a:solidFill>
              <a:srgbClr val="56544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120374" cy="10595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0" y="8664463"/>
            <a:ext cx="6677363" cy="1622537"/>
          </a:xfrm>
          <a:custGeom>
            <a:avLst/>
            <a:gdLst/>
            <a:ahLst/>
            <a:cxnLst/>
            <a:rect l="l" t="t" r="r" b="b"/>
            <a:pathLst>
              <a:path w="6677363" h="1622537">
                <a:moveTo>
                  <a:pt x="0" y="0"/>
                </a:moveTo>
                <a:lnTo>
                  <a:pt x="6677363" y="0"/>
                </a:lnTo>
                <a:lnTo>
                  <a:pt x="6677363" y="1622537"/>
                </a:lnTo>
                <a:lnTo>
                  <a:pt x="0" y="16225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429870" y="3753380"/>
            <a:ext cx="7885786" cy="2680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37"/>
              </a:lnSpc>
            </a:pPr>
            <a:r>
              <a:rPr lang="en-US" sz="15598" b="1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GRACIAS</a:t>
            </a:r>
          </a:p>
        </p:txBody>
      </p:sp>
      <p:sp>
        <p:nvSpPr>
          <p:cNvPr id="9" name="Freeform 9"/>
          <p:cNvSpPr/>
          <p:nvPr/>
        </p:nvSpPr>
        <p:spPr>
          <a:xfrm>
            <a:off x="15705619" y="1028700"/>
            <a:ext cx="1553681" cy="1553681"/>
          </a:xfrm>
          <a:custGeom>
            <a:avLst/>
            <a:gdLst/>
            <a:ahLst/>
            <a:cxnLst/>
            <a:rect l="l" t="t" r="r" b="b"/>
            <a:pathLst>
              <a:path w="1553681" h="1553681">
                <a:moveTo>
                  <a:pt x="0" y="0"/>
                </a:moveTo>
                <a:lnTo>
                  <a:pt x="1553681" y="0"/>
                </a:lnTo>
                <a:lnTo>
                  <a:pt x="1553681" y="1553681"/>
                </a:lnTo>
                <a:lnTo>
                  <a:pt x="0" y="15536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2BCDCA5-7E60-D328-3083-DDE09E643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344" y="3069847"/>
            <a:ext cx="5313914" cy="4360134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B0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-438622"/>
            <a:ext cx="16230600" cy="11131915"/>
            <a:chOff x="0" y="0"/>
            <a:chExt cx="4274726" cy="29318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931862"/>
            </a:xfrm>
            <a:custGeom>
              <a:avLst/>
              <a:gdLst/>
              <a:ahLst/>
              <a:cxnLst/>
              <a:rect l="l" t="t" r="r" b="b"/>
              <a:pathLst>
                <a:path w="4274726" h="2931862">
                  <a:moveTo>
                    <a:pt x="0" y="0"/>
                  </a:moveTo>
                  <a:lnTo>
                    <a:pt x="4274726" y="0"/>
                  </a:lnTo>
                  <a:lnTo>
                    <a:pt x="4274726" y="2931862"/>
                  </a:lnTo>
                  <a:lnTo>
                    <a:pt x="0" y="2931862"/>
                  </a:lnTo>
                  <a:close/>
                </a:path>
              </a:pathLst>
            </a:custGeom>
            <a:solidFill>
              <a:srgbClr val="FFFAF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274726" cy="29794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5897880" y="2839122"/>
            <a:ext cx="6492240" cy="0"/>
          </a:xfrm>
          <a:prstGeom prst="line">
            <a:avLst/>
          </a:prstGeom>
          <a:ln w="104775" cap="rnd">
            <a:solidFill>
              <a:srgbClr val="F9C99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2863509" y="811869"/>
            <a:ext cx="12560981" cy="1974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99"/>
              </a:lnSpc>
            </a:pPr>
            <a:r>
              <a:rPr lang="en-US" sz="11499" b="1">
                <a:solidFill>
                  <a:srgbClr val="613924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RECURSOS</a:t>
            </a:r>
          </a:p>
        </p:txBody>
      </p:sp>
      <p:sp>
        <p:nvSpPr>
          <p:cNvPr id="7" name="Freeform 7"/>
          <p:cNvSpPr/>
          <p:nvPr/>
        </p:nvSpPr>
        <p:spPr>
          <a:xfrm>
            <a:off x="3100149" y="3824959"/>
            <a:ext cx="2238742" cy="2376373"/>
          </a:xfrm>
          <a:custGeom>
            <a:avLst/>
            <a:gdLst/>
            <a:ahLst/>
            <a:cxnLst/>
            <a:rect l="l" t="t" r="r" b="b"/>
            <a:pathLst>
              <a:path w="2238742" h="2376373">
                <a:moveTo>
                  <a:pt x="0" y="0"/>
                </a:moveTo>
                <a:lnTo>
                  <a:pt x="2238742" y="0"/>
                </a:lnTo>
                <a:lnTo>
                  <a:pt x="2238742" y="2376374"/>
                </a:lnTo>
                <a:lnTo>
                  <a:pt x="0" y="23763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506389" y="3824959"/>
            <a:ext cx="1883276" cy="2376373"/>
          </a:xfrm>
          <a:custGeom>
            <a:avLst/>
            <a:gdLst/>
            <a:ahLst/>
            <a:cxnLst/>
            <a:rect l="l" t="t" r="r" b="b"/>
            <a:pathLst>
              <a:path w="1883276" h="2376373">
                <a:moveTo>
                  <a:pt x="0" y="0"/>
                </a:moveTo>
                <a:lnTo>
                  <a:pt x="1883275" y="0"/>
                </a:lnTo>
                <a:lnTo>
                  <a:pt x="1883275" y="2376374"/>
                </a:lnTo>
                <a:lnTo>
                  <a:pt x="0" y="23763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11414" y="3824959"/>
            <a:ext cx="3130239" cy="2376373"/>
          </a:xfrm>
          <a:custGeom>
            <a:avLst/>
            <a:gdLst/>
            <a:ahLst/>
            <a:cxnLst/>
            <a:rect l="l" t="t" r="r" b="b"/>
            <a:pathLst>
              <a:path w="3130239" h="2376373">
                <a:moveTo>
                  <a:pt x="0" y="0"/>
                </a:moveTo>
                <a:lnTo>
                  <a:pt x="3130239" y="0"/>
                </a:lnTo>
                <a:lnTo>
                  <a:pt x="3130239" y="2376374"/>
                </a:lnTo>
                <a:lnTo>
                  <a:pt x="0" y="23763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958204" y="3824959"/>
            <a:ext cx="1893672" cy="2376373"/>
          </a:xfrm>
          <a:custGeom>
            <a:avLst/>
            <a:gdLst/>
            <a:ahLst/>
            <a:cxnLst/>
            <a:rect l="l" t="t" r="r" b="b"/>
            <a:pathLst>
              <a:path w="1893672" h="2376373">
                <a:moveTo>
                  <a:pt x="0" y="0"/>
                </a:moveTo>
                <a:lnTo>
                  <a:pt x="1893672" y="0"/>
                </a:lnTo>
                <a:lnTo>
                  <a:pt x="1893672" y="2376374"/>
                </a:lnTo>
                <a:lnTo>
                  <a:pt x="0" y="23763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3372284" y="7026015"/>
            <a:ext cx="1297515" cy="2232285"/>
          </a:xfrm>
          <a:custGeom>
            <a:avLst/>
            <a:gdLst/>
            <a:ahLst/>
            <a:cxnLst/>
            <a:rect l="l" t="t" r="r" b="b"/>
            <a:pathLst>
              <a:path w="1297515" h="2232285">
                <a:moveTo>
                  <a:pt x="1297515" y="0"/>
                </a:moveTo>
                <a:lnTo>
                  <a:pt x="0" y="0"/>
                </a:lnTo>
                <a:lnTo>
                  <a:pt x="0" y="2232285"/>
                </a:lnTo>
                <a:lnTo>
                  <a:pt x="1297515" y="2232285"/>
                </a:lnTo>
                <a:lnTo>
                  <a:pt x="1297515" y="0"/>
                </a:lnTo>
                <a:close/>
              </a:path>
            </a:pathLst>
          </a:custGeom>
          <a:blipFill>
            <a:blip r:embed="rId6">
              <a:alphaModFix amt="8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385589" y="6911867"/>
            <a:ext cx="3038901" cy="1917270"/>
          </a:xfrm>
          <a:custGeom>
            <a:avLst/>
            <a:gdLst/>
            <a:ahLst/>
            <a:cxnLst/>
            <a:rect l="l" t="t" r="r" b="b"/>
            <a:pathLst>
              <a:path w="3038901" h="1917270">
                <a:moveTo>
                  <a:pt x="0" y="0"/>
                </a:moveTo>
                <a:lnTo>
                  <a:pt x="3038902" y="0"/>
                </a:lnTo>
                <a:lnTo>
                  <a:pt x="3038902" y="1917270"/>
                </a:lnTo>
                <a:lnTo>
                  <a:pt x="0" y="19172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709006" y="7026015"/>
            <a:ext cx="1478041" cy="1917270"/>
          </a:xfrm>
          <a:custGeom>
            <a:avLst/>
            <a:gdLst/>
            <a:ahLst/>
            <a:cxnLst/>
            <a:rect l="l" t="t" r="r" b="b"/>
            <a:pathLst>
              <a:path w="1478041" h="1917270">
                <a:moveTo>
                  <a:pt x="0" y="0"/>
                </a:moveTo>
                <a:lnTo>
                  <a:pt x="1478041" y="0"/>
                </a:lnTo>
                <a:lnTo>
                  <a:pt x="1478041" y="1917271"/>
                </a:lnTo>
                <a:lnTo>
                  <a:pt x="0" y="19172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180703" y="6911867"/>
            <a:ext cx="2295388" cy="2031418"/>
          </a:xfrm>
          <a:custGeom>
            <a:avLst/>
            <a:gdLst/>
            <a:ahLst/>
            <a:cxnLst/>
            <a:rect l="l" t="t" r="r" b="b"/>
            <a:pathLst>
              <a:path w="2295388" h="2031418">
                <a:moveTo>
                  <a:pt x="0" y="0"/>
                </a:moveTo>
                <a:lnTo>
                  <a:pt x="2295388" y="0"/>
                </a:lnTo>
                <a:lnTo>
                  <a:pt x="2295388" y="2031419"/>
                </a:lnTo>
                <a:lnTo>
                  <a:pt x="0" y="20314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15639" y="2685692"/>
            <a:ext cx="19319277" cy="6572608"/>
            <a:chOff x="0" y="0"/>
            <a:chExt cx="5088205" cy="17310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88205" cy="1731057"/>
            </a:xfrm>
            <a:custGeom>
              <a:avLst/>
              <a:gdLst/>
              <a:ahLst/>
              <a:cxnLst/>
              <a:rect l="l" t="t" r="r" b="b"/>
              <a:pathLst>
                <a:path w="5088205" h="1731057">
                  <a:moveTo>
                    <a:pt x="0" y="0"/>
                  </a:moveTo>
                  <a:lnTo>
                    <a:pt x="5088205" y="0"/>
                  </a:lnTo>
                  <a:lnTo>
                    <a:pt x="5088205" y="1731057"/>
                  </a:lnTo>
                  <a:lnTo>
                    <a:pt x="0" y="1731057"/>
                  </a:lnTo>
                  <a:close/>
                </a:path>
              </a:pathLst>
            </a:custGeom>
            <a:solidFill>
              <a:srgbClr val="D8CFB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088205" cy="17786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77600" y="2914291"/>
            <a:ext cx="4441682" cy="6115408"/>
          </a:xfrm>
          <a:custGeom>
            <a:avLst/>
            <a:gdLst/>
            <a:ahLst/>
            <a:cxnLst/>
            <a:rect l="l" t="t" r="r" b="b"/>
            <a:pathLst>
              <a:path w="3692318" h="5216132">
                <a:moveTo>
                  <a:pt x="0" y="0"/>
                </a:moveTo>
                <a:lnTo>
                  <a:pt x="3692319" y="0"/>
                </a:lnTo>
                <a:lnTo>
                  <a:pt x="3692319" y="5216133"/>
                </a:lnTo>
                <a:lnTo>
                  <a:pt x="0" y="52161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249471" y="1556835"/>
            <a:ext cx="9084350" cy="1661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b="1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PROBLEMA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A2CEF4D3-B2E3-941C-DAC5-5BF7B994D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sp>
        <p:nvSpPr>
          <p:cNvPr id="14" name="TextBox 9">
            <a:extLst>
              <a:ext uri="{FF2B5EF4-FFF2-40B4-BE49-F238E27FC236}">
                <a16:creationId xmlns:a16="http://schemas.microsoft.com/office/drawing/2014/main" id="{3A86C829-89C4-6DCE-AE7F-81BE1EB0260D}"/>
              </a:ext>
            </a:extLst>
          </p:cNvPr>
          <p:cNvSpPr txBox="1"/>
          <p:nvPr/>
        </p:nvSpPr>
        <p:spPr>
          <a:xfrm>
            <a:off x="2209800" y="3509783"/>
            <a:ext cx="5228258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dirty="0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El </a:t>
            </a:r>
            <a:r>
              <a:rPr lang="en-US" sz="4000" dirty="0" err="1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extravío</a:t>
            </a:r>
            <a:r>
              <a:rPr lang="en-US" sz="4000" dirty="0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4000" dirty="0" err="1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mascotas,llevar</a:t>
            </a:r>
            <a:r>
              <a:rPr lang="en-US" sz="4000" dirty="0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 la </a:t>
            </a:r>
            <a:r>
              <a:rPr lang="en-US" sz="4000" dirty="0" err="1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información</a:t>
            </a:r>
            <a:r>
              <a:rPr lang="en-US" sz="4000" dirty="0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4000" dirty="0" err="1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médica</a:t>
            </a:r>
            <a:r>
              <a:rPr lang="en-US" sz="4000" dirty="0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 y de </a:t>
            </a:r>
            <a:r>
              <a:rPr lang="en-US" sz="4000" dirty="0" err="1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identificación</a:t>
            </a:r>
            <a:r>
              <a:rPr lang="en-US" sz="4000" dirty="0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 de las </a:t>
            </a:r>
            <a:r>
              <a:rPr lang="en-US" sz="4000" dirty="0" err="1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mascotas</a:t>
            </a:r>
            <a:r>
              <a:rPr lang="en-US" sz="4000" dirty="0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4000" dirty="0" err="1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puede</a:t>
            </a:r>
            <a:r>
              <a:rPr lang="en-US" sz="4000" dirty="0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 ser </a:t>
            </a:r>
            <a:r>
              <a:rPr lang="en-US" sz="4000" dirty="0" err="1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tedioso</a:t>
            </a:r>
            <a:r>
              <a:rPr lang="en-US" sz="4000" dirty="0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 y es un </a:t>
            </a:r>
            <a:r>
              <a:rPr lang="en-US" sz="4000" dirty="0" err="1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problema</a:t>
            </a:r>
            <a:r>
              <a:rPr lang="en-US" sz="4000" dirty="0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4000" dirty="0" err="1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muy</a:t>
            </a:r>
            <a:r>
              <a:rPr lang="en-US" sz="4000" dirty="0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4000" dirty="0" err="1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comun</a:t>
            </a:r>
            <a:r>
              <a:rPr lang="en-US" sz="4000" dirty="0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15639" y="2685692"/>
            <a:ext cx="19319277" cy="6572608"/>
            <a:chOff x="0" y="0"/>
            <a:chExt cx="5088205" cy="17310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88205" cy="1731057"/>
            </a:xfrm>
            <a:custGeom>
              <a:avLst/>
              <a:gdLst/>
              <a:ahLst/>
              <a:cxnLst/>
              <a:rect l="l" t="t" r="r" b="b"/>
              <a:pathLst>
                <a:path w="5088205" h="1731057">
                  <a:moveTo>
                    <a:pt x="0" y="0"/>
                  </a:moveTo>
                  <a:lnTo>
                    <a:pt x="5088205" y="0"/>
                  </a:lnTo>
                  <a:lnTo>
                    <a:pt x="5088205" y="1731057"/>
                  </a:lnTo>
                  <a:lnTo>
                    <a:pt x="0" y="1731057"/>
                  </a:lnTo>
                  <a:close/>
                </a:path>
              </a:pathLst>
            </a:custGeom>
            <a:solidFill>
              <a:srgbClr val="D8CFB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088205" cy="17786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74124" y="491931"/>
            <a:ext cx="9084350" cy="1661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b="1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JUSTIFICACION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2D2FF50-3B77-CDCE-AC95-ABAF64584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67D34523-6CB5-6564-061E-F6B118DEF5A5}"/>
              </a:ext>
            </a:extLst>
          </p:cNvPr>
          <p:cNvSpPr txBox="1"/>
          <p:nvPr/>
        </p:nvSpPr>
        <p:spPr>
          <a:xfrm>
            <a:off x="2438400" y="3314700"/>
            <a:ext cx="5478324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200" dirty="0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La </a:t>
            </a:r>
            <a:r>
              <a:rPr lang="en-US" sz="3200" dirty="0" err="1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propuesta</a:t>
            </a:r>
            <a:r>
              <a:rPr lang="en-US" sz="3200" dirty="0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3200" dirty="0" err="1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una</a:t>
            </a:r>
            <a:r>
              <a:rPr lang="en-US" sz="3200" dirty="0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00" dirty="0" err="1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aplicación</a:t>
            </a:r>
            <a:r>
              <a:rPr lang="en-US" sz="3200" dirty="0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 GPS para </a:t>
            </a:r>
            <a:r>
              <a:rPr lang="en-US" sz="3200" dirty="0" err="1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mascotasM</a:t>
            </a:r>
            <a:r>
              <a:rPr lang="en-US" sz="3200" dirty="0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00" dirty="0" err="1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permitiendo</a:t>
            </a:r>
            <a:r>
              <a:rPr lang="en-US" sz="3200" dirty="0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 a </a:t>
            </a:r>
            <a:r>
              <a:rPr lang="en-US" sz="3200" dirty="0" err="1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los</a:t>
            </a:r>
            <a:r>
              <a:rPr lang="en-US" sz="3200" dirty="0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00" dirty="0" err="1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usuarios</a:t>
            </a:r>
            <a:r>
              <a:rPr lang="en-US" sz="3200" dirty="0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00" dirty="0" err="1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gestionar</a:t>
            </a:r>
            <a:r>
              <a:rPr lang="en-US" sz="3200" dirty="0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00" dirty="0" err="1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su</a:t>
            </a:r>
            <a:r>
              <a:rPr lang="en-US" sz="3200" dirty="0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 "Hoja de </a:t>
            </a:r>
            <a:r>
              <a:rPr lang="en-US" sz="3200" dirty="0" err="1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vida</a:t>
            </a:r>
            <a:r>
              <a:rPr lang="en-US" sz="3200" dirty="0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" o </a:t>
            </a:r>
            <a:r>
              <a:rPr lang="en-US" sz="3200" dirty="0" err="1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identidad</a:t>
            </a:r>
            <a:r>
              <a:rPr lang="en-US" sz="3200" dirty="0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 y </a:t>
            </a:r>
            <a:r>
              <a:rPr lang="en-US" sz="3200" dirty="0" err="1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su</a:t>
            </a:r>
            <a:r>
              <a:rPr lang="en-US" sz="3200" dirty="0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00" dirty="0" err="1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tarjeta</a:t>
            </a:r>
            <a:r>
              <a:rPr lang="en-US" sz="3200" dirty="0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 virtual de </a:t>
            </a:r>
            <a:r>
              <a:rPr lang="en-US" sz="3200" dirty="0" err="1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vacunas</a:t>
            </a:r>
            <a:r>
              <a:rPr lang="en-US" sz="3200" dirty="0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. Esto es </a:t>
            </a:r>
            <a:r>
              <a:rPr lang="en-US" sz="3200" dirty="0" err="1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especialmente</a:t>
            </a:r>
            <a:r>
              <a:rPr lang="en-US" sz="3200" dirty="0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00" dirty="0" err="1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relevante</a:t>
            </a:r>
            <a:r>
              <a:rPr lang="en-US" sz="3200" dirty="0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00" dirty="0" err="1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en</a:t>
            </a:r>
            <a:r>
              <a:rPr lang="en-US" sz="3200" dirty="0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00" dirty="0" err="1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casos</a:t>
            </a:r>
            <a:r>
              <a:rPr lang="en-US" sz="3200" dirty="0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3200" dirty="0" err="1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emergencia</a:t>
            </a:r>
            <a:r>
              <a:rPr lang="en-US" sz="3200" dirty="0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00" dirty="0" err="1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veterinaria</a:t>
            </a:r>
            <a:r>
              <a:rPr lang="en-US" sz="3200" dirty="0">
                <a:solidFill>
                  <a:srgbClr val="11120D"/>
                </a:solidFill>
                <a:latin typeface="Inter"/>
                <a:ea typeface="Inter"/>
                <a:cs typeface="Inter"/>
                <a:sym typeface="Inter"/>
              </a:rPr>
              <a:t>,</a:t>
            </a:r>
          </a:p>
        </p:txBody>
      </p:sp>
      <p:sp>
        <p:nvSpPr>
          <p:cNvPr id="10" name="Freeform 6"/>
          <p:cNvSpPr/>
          <p:nvPr/>
        </p:nvSpPr>
        <p:spPr>
          <a:xfrm>
            <a:off x="10986538" y="3209808"/>
            <a:ext cx="5029317" cy="5029317"/>
          </a:xfrm>
          <a:custGeom>
            <a:avLst/>
            <a:gdLst/>
            <a:ahLst/>
            <a:cxnLst/>
            <a:rect l="l" t="t" r="r" b="b"/>
            <a:pathLst>
              <a:path w="5029317" h="5029317">
                <a:moveTo>
                  <a:pt x="0" y="0"/>
                </a:moveTo>
                <a:lnTo>
                  <a:pt x="5029316" y="0"/>
                </a:lnTo>
                <a:lnTo>
                  <a:pt x="5029316" y="5029317"/>
                </a:lnTo>
                <a:lnTo>
                  <a:pt x="0" y="50293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765505" y="4041767"/>
            <a:ext cx="9993792" cy="1974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9"/>
              </a:lnSpc>
            </a:pPr>
            <a:r>
              <a:rPr lang="en-US" sz="11499" b="1" dirty="0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OBJETIVOS</a:t>
            </a:r>
          </a:p>
        </p:txBody>
      </p:sp>
      <p:sp>
        <p:nvSpPr>
          <p:cNvPr id="8" name="Freeform 8"/>
          <p:cNvSpPr/>
          <p:nvPr/>
        </p:nvSpPr>
        <p:spPr>
          <a:xfrm>
            <a:off x="15705619" y="7704619"/>
            <a:ext cx="1553681" cy="1553681"/>
          </a:xfrm>
          <a:custGeom>
            <a:avLst/>
            <a:gdLst/>
            <a:ahLst/>
            <a:cxnLst/>
            <a:rect l="l" t="t" r="r" b="b"/>
            <a:pathLst>
              <a:path w="1553681" h="1553681">
                <a:moveTo>
                  <a:pt x="0" y="0"/>
                </a:moveTo>
                <a:lnTo>
                  <a:pt x="1553681" y="0"/>
                </a:lnTo>
                <a:lnTo>
                  <a:pt x="1553681" y="1553681"/>
                </a:lnTo>
                <a:lnTo>
                  <a:pt x="0" y="1553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EB9B9FD-8672-DBDA-18E0-87BCBC0D3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0D7DE94-2C49-ED12-6A69-36E42C585527}"/>
              </a:ext>
            </a:extLst>
          </p:cNvPr>
          <p:cNvCxnSpPr>
            <a:cxnSpLocks/>
          </p:cNvCxnSpPr>
          <p:nvPr/>
        </p:nvCxnSpPr>
        <p:spPr>
          <a:xfrm>
            <a:off x="1143000" y="5753100"/>
            <a:ext cx="6991172" cy="0"/>
          </a:xfrm>
          <a:prstGeom prst="line">
            <a:avLst/>
          </a:prstGeom>
          <a:ln w="127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918894" y="4157127"/>
            <a:ext cx="3953946" cy="3953946"/>
          </a:xfrm>
          <a:custGeom>
            <a:avLst/>
            <a:gdLst/>
            <a:ahLst/>
            <a:cxnLst/>
            <a:rect l="l" t="t" r="r" b="b"/>
            <a:pathLst>
              <a:path w="3953946" h="3953946">
                <a:moveTo>
                  <a:pt x="0" y="0"/>
                </a:moveTo>
                <a:lnTo>
                  <a:pt x="3953947" y="0"/>
                </a:lnTo>
                <a:lnTo>
                  <a:pt x="3953947" y="3953946"/>
                </a:lnTo>
                <a:lnTo>
                  <a:pt x="0" y="3953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919547" y="1146835"/>
            <a:ext cx="11379323" cy="1717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OBJETIVOS GENERALES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93131" y="3893078"/>
            <a:ext cx="6559710" cy="396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1" dirty="0" err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Desarrollar</a:t>
            </a:r>
            <a:r>
              <a:rPr lang="en-US" sz="3000" b="1" dirty="0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000" b="1" dirty="0" err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una</a:t>
            </a:r>
            <a:r>
              <a:rPr lang="en-US" sz="3000" b="1" dirty="0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000" b="1" dirty="0" err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aplicación</a:t>
            </a:r>
            <a:r>
              <a:rPr lang="en-US" sz="3000" b="1" dirty="0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 integral que </a:t>
            </a:r>
            <a:r>
              <a:rPr lang="en-US" sz="3000" b="1" dirty="0" err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permita</a:t>
            </a:r>
            <a:r>
              <a:rPr lang="en-US" sz="3000" b="1" dirty="0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 a </a:t>
            </a:r>
            <a:r>
              <a:rPr lang="en-US" sz="3000" b="1" dirty="0" err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los</a:t>
            </a:r>
            <a:r>
              <a:rPr lang="en-US" sz="3000" b="1" dirty="0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000" b="1" dirty="0" err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dueños</a:t>
            </a:r>
            <a:r>
              <a:rPr lang="en-US" sz="3000" b="1" dirty="0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 de </a:t>
            </a:r>
            <a:r>
              <a:rPr lang="en-US" sz="3000" b="1" dirty="0" err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mascotas</a:t>
            </a:r>
            <a:r>
              <a:rPr lang="en-US" sz="3000" b="1" dirty="0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000" b="1" dirty="0" err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rastrear</a:t>
            </a:r>
            <a:r>
              <a:rPr lang="en-US" sz="3000" b="1" dirty="0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 a sus </a:t>
            </a:r>
            <a:r>
              <a:rPr lang="en-US" sz="3000" b="1" dirty="0" err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mascotas</a:t>
            </a:r>
            <a:r>
              <a:rPr lang="en-US" sz="3000" b="1" dirty="0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000" b="1" dirty="0" err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por</a:t>
            </a:r>
            <a:r>
              <a:rPr lang="en-US" sz="3000" b="1" dirty="0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 GPS, al </a:t>
            </a:r>
            <a:r>
              <a:rPr lang="en-US" sz="3000" b="1" dirty="0" err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mismo</a:t>
            </a:r>
            <a:r>
              <a:rPr lang="en-US" sz="3000" b="1" dirty="0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000" b="1" dirty="0" err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tiempo</a:t>
            </a:r>
            <a:r>
              <a:rPr lang="en-US" sz="3000" b="1" dirty="0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 que le </a:t>
            </a:r>
            <a:r>
              <a:rPr lang="en-US" sz="3000" b="1" dirty="0" err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brinda</a:t>
            </a:r>
            <a:r>
              <a:rPr lang="en-US" sz="3000" b="1" dirty="0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000" b="1" dirty="0" err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acceso</a:t>
            </a:r>
            <a:r>
              <a:rPr lang="en-US" sz="3000" b="1" dirty="0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 a la </a:t>
            </a:r>
            <a:r>
              <a:rPr lang="en-US" sz="3000" b="1" dirty="0" err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información</a:t>
            </a:r>
            <a:r>
              <a:rPr lang="en-US" sz="3000" b="1" dirty="0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000" b="1" dirty="0" err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básica</a:t>
            </a:r>
            <a:r>
              <a:rPr lang="en-US" sz="3000" b="1" dirty="0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 de </a:t>
            </a:r>
            <a:r>
              <a:rPr lang="en-US" sz="3000" b="1" dirty="0" err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ellas</a:t>
            </a:r>
            <a:r>
              <a:rPr lang="en-US" sz="3000" b="1" dirty="0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, </a:t>
            </a:r>
            <a:r>
              <a:rPr lang="en-US" sz="3000" b="1" dirty="0" err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su</a:t>
            </a:r>
            <a:r>
              <a:rPr lang="en-US" sz="3000" b="1" dirty="0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000" b="1" dirty="0" err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historial</a:t>
            </a:r>
            <a:r>
              <a:rPr lang="en-US" sz="3000" b="1" dirty="0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 de </a:t>
            </a:r>
            <a:r>
              <a:rPr lang="en-US" sz="3000" b="1" dirty="0" err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vacunas</a:t>
            </a:r>
            <a:r>
              <a:rPr lang="en-US" sz="3000" b="1" dirty="0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 y </a:t>
            </a:r>
            <a:r>
              <a:rPr lang="en-US" sz="3000" b="1" dirty="0" err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facilita</a:t>
            </a:r>
            <a:r>
              <a:rPr lang="en-US" sz="3000" b="1" dirty="0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000" b="1" dirty="0" err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su</a:t>
            </a:r>
            <a:r>
              <a:rPr lang="en-US" sz="3000" b="1" dirty="0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000" b="1" dirty="0" err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rápida</a:t>
            </a:r>
            <a:r>
              <a:rPr lang="en-US" sz="3000" b="1" dirty="0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000" b="1" dirty="0" err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recuperación</a:t>
            </a:r>
            <a:r>
              <a:rPr lang="en-US" sz="3000" b="1" dirty="0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000" b="1" dirty="0" err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en</a:t>
            </a:r>
            <a:r>
              <a:rPr lang="en-US" sz="3000" b="1" dirty="0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000" b="1" dirty="0" err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caso</a:t>
            </a:r>
            <a:r>
              <a:rPr lang="en-US" sz="3000" b="1" dirty="0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 de </a:t>
            </a:r>
            <a:r>
              <a:rPr lang="en-US" sz="3000" b="1" dirty="0" err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extravío</a:t>
            </a:r>
            <a:r>
              <a:rPr lang="en-US" sz="3000" b="1" dirty="0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D86422C-133B-5108-6532-77A0D863D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473" y="4838657"/>
            <a:ext cx="743054" cy="60968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07F6DDF-D290-427A-E123-E893324D2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1988689" y="4588708"/>
            <a:ext cx="3044576" cy="3044576"/>
          </a:xfrm>
          <a:custGeom>
            <a:avLst/>
            <a:gdLst/>
            <a:ahLst/>
            <a:cxnLst/>
            <a:rect l="l" t="t" r="r" b="b"/>
            <a:pathLst>
              <a:path w="3044576" h="3044576">
                <a:moveTo>
                  <a:pt x="0" y="0"/>
                </a:moveTo>
                <a:lnTo>
                  <a:pt x="3044575" y="0"/>
                </a:lnTo>
                <a:lnTo>
                  <a:pt x="3044575" y="3044576"/>
                </a:lnTo>
                <a:lnTo>
                  <a:pt x="0" y="30445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919547" y="1587501"/>
            <a:ext cx="11591429" cy="1717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OBJETIVOS ESPECIFICOS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58918" y="4550608"/>
            <a:ext cx="8706410" cy="3664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160"/>
              </a:lnSpc>
              <a:buFont typeface="Arial"/>
              <a:buChar char="•"/>
            </a:pPr>
            <a:r>
              <a:rPr lang="en-US" sz="3200" b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Implementa un sistema de rastreo GPS</a:t>
            </a:r>
          </a:p>
          <a:p>
            <a:pPr marL="690881" lvl="1" indent="-345440" algn="l">
              <a:lnSpc>
                <a:spcPts val="4160"/>
              </a:lnSpc>
              <a:buFont typeface="Arial"/>
              <a:buChar char="•"/>
            </a:pPr>
            <a:r>
              <a:rPr lang="en-US" sz="3200" b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  Gestionar la información básica del perro</a:t>
            </a:r>
          </a:p>
          <a:p>
            <a:pPr marL="690881" lvl="1" indent="-345440" algn="l">
              <a:lnSpc>
                <a:spcPts val="4160"/>
              </a:lnSpc>
              <a:buFont typeface="Arial"/>
              <a:buChar char="•"/>
            </a:pPr>
            <a:r>
              <a:rPr lang="en-US" sz="3200" b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Desarrollar una tarjeta virtual de vacunas</a:t>
            </a:r>
          </a:p>
          <a:p>
            <a:pPr marL="690881" lvl="1" indent="-345440" algn="l">
              <a:lnSpc>
                <a:spcPts val="4160"/>
              </a:lnSpc>
              <a:buFont typeface="Arial"/>
              <a:buChar char="•"/>
            </a:pPr>
            <a:r>
              <a:rPr lang="en-US" sz="3200" b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Incorporar la funcionalidad de código QR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1567D42-3D5D-A6EB-90B5-F73EF004E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473" y="4838657"/>
            <a:ext cx="743054" cy="60968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450B5EB-7E50-8FC8-DE40-DF2FC939D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765505" y="3214552"/>
            <a:ext cx="9993792" cy="401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9"/>
              </a:lnSpc>
            </a:pPr>
            <a:r>
              <a:rPr lang="en-US" sz="11499" b="1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MATRIZ DE REQUERIMIENTOS</a:t>
            </a:r>
          </a:p>
        </p:txBody>
      </p:sp>
      <p:sp>
        <p:nvSpPr>
          <p:cNvPr id="8" name="Freeform 8"/>
          <p:cNvSpPr/>
          <p:nvPr/>
        </p:nvSpPr>
        <p:spPr>
          <a:xfrm>
            <a:off x="15705619" y="7704619"/>
            <a:ext cx="1553681" cy="1553681"/>
          </a:xfrm>
          <a:custGeom>
            <a:avLst/>
            <a:gdLst/>
            <a:ahLst/>
            <a:cxnLst/>
            <a:rect l="l" t="t" r="r" b="b"/>
            <a:pathLst>
              <a:path w="1553681" h="1553681">
                <a:moveTo>
                  <a:pt x="0" y="0"/>
                </a:moveTo>
                <a:lnTo>
                  <a:pt x="1553681" y="0"/>
                </a:lnTo>
                <a:lnTo>
                  <a:pt x="1553681" y="1553681"/>
                </a:lnTo>
                <a:lnTo>
                  <a:pt x="0" y="1553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BDF1D57-51F7-D94B-5B8A-B07DA815C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3BCF2FC9-A9D1-E2F5-D097-7F84D16AD5D4}"/>
              </a:ext>
            </a:extLst>
          </p:cNvPr>
          <p:cNvCxnSpPr>
            <a:cxnSpLocks/>
          </p:cNvCxnSpPr>
          <p:nvPr/>
        </p:nvCxnSpPr>
        <p:spPr>
          <a:xfrm>
            <a:off x="1765505" y="7265868"/>
            <a:ext cx="6991172" cy="0"/>
          </a:xfrm>
          <a:prstGeom prst="line">
            <a:avLst/>
          </a:prstGeom>
          <a:ln w="127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16230600" cy="8229600"/>
          </a:xfrm>
          <a:custGeom>
            <a:avLst/>
            <a:gdLst/>
            <a:ahLst/>
            <a:cxnLst/>
            <a:rect l="l" t="t" r="r" b="b"/>
            <a:pathLst>
              <a:path w="16230600" h="8229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4" t="-3218" r="-444"/>
            </a:stretch>
          </a:blipFill>
        </p:spPr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A41F01A-2ACF-71F5-93A3-BE7F3FFD8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239</Words>
  <Application>Microsoft Office PowerPoint</Application>
  <PresentationFormat>Personalizado</PresentationFormat>
  <Paragraphs>37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0" baseType="lpstr">
      <vt:lpstr>Londrina Solid Heavy</vt:lpstr>
      <vt:lpstr>Inter Bold</vt:lpstr>
      <vt:lpstr>Inter</vt:lpstr>
      <vt:lpstr>Calibri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DACKY</dc:title>
  <cp:lastModifiedBy>Victoria Vielma</cp:lastModifiedBy>
  <cp:revision>4</cp:revision>
  <dcterms:created xsi:type="dcterms:W3CDTF">2006-08-16T00:00:00Z</dcterms:created>
  <dcterms:modified xsi:type="dcterms:W3CDTF">2025-04-02T04:15:34Z</dcterms:modified>
  <dc:identifier>DAGS171VRGg</dc:identifier>
</cp:coreProperties>
</file>